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C93A74F-1085-4241-BEAC-6241AE4ABCE7}"/>
              </a:ext>
            </a:extLst>
          </p:cNvPr>
          <p:cNvSpPr txBox="1"/>
          <p:nvPr/>
        </p:nvSpPr>
        <p:spPr>
          <a:xfrm>
            <a:off x="4492487" y="300286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AR CENA" panose="02000000000000000000" pitchFamily="2" charset="0"/>
                <a:cs typeface="Aldhabi" panose="01000000000000000000" pitchFamily="2" charset="-78"/>
              </a:rPr>
              <a:t>UNIDAD 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E9B383B-7BD9-482C-B029-7E285DB001BF}"/>
              </a:ext>
            </a:extLst>
          </p:cNvPr>
          <p:cNvSpPr txBox="1"/>
          <p:nvPr/>
        </p:nvSpPr>
        <p:spPr>
          <a:xfrm>
            <a:off x="983770" y="1754400"/>
            <a:ext cx="104450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0" i="0" dirty="0">
                <a:solidFill>
                  <a:schemeClr val="accent5">
                    <a:lumMod val="50000"/>
                  </a:schemeClr>
                </a:solidFill>
                <a:effectLst/>
                <a:latin typeface="AR CENA" panose="02000000000000000000" pitchFamily="2" charset="0"/>
              </a:rPr>
              <a:t>El origen etimológico de la palabra es del verbo latino </a:t>
            </a:r>
            <a:r>
              <a:rPr lang="es-MX" sz="2800" b="0" i="1" dirty="0" err="1">
                <a:solidFill>
                  <a:schemeClr val="accent5">
                    <a:lumMod val="50000"/>
                  </a:schemeClr>
                </a:solidFill>
                <a:effectLst/>
                <a:latin typeface="AR CENA" panose="02000000000000000000" pitchFamily="2" charset="0"/>
              </a:rPr>
              <a:t>audire</a:t>
            </a:r>
            <a:r>
              <a:rPr lang="es-MX" sz="2800" b="0" i="0" dirty="0">
                <a:solidFill>
                  <a:schemeClr val="accent5">
                    <a:lumMod val="50000"/>
                  </a:schemeClr>
                </a:solidFill>
                <a:effectLst/>
                <a:latin typeface="AR CENA" panose="02000000000000000000" pitchFamily="2" charset="0"/>
              </a:rPr>
              <a:t>, que significa ‘oír’, que a su vez tiene su origen en que los primeros auditores ejercían su función juzgando la verdad o falsedad de lo que les era sometido a su verificación principalmente oyendo.</a:t>
            </a:r>
            <a:endParaRPr lang="es-MX" sz="28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71925DE-D2CA-480D-9B9C-8D804622306F}"/>
              </a:ext>
            </a:extLst>
          </p:cNvPr>
          <p:cNvSpPr txBox="1"/>
          <p:nvPr/>
        </p:nvSpPr>
        <p:spPr>
          <a:xfrm>
            <a:off x="3632886" y="3881170"/>
            <a:ext cx="77959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https://auditoriamba.blogspot.com/2014/12/etimologia-de-la-auditoria.html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49A44F1-3297-4074-99F5-75431AB9902C}"/>
              </a:ext>
            </a:extLst>
          </p:cNvPr>
          <p:cNvSpPr txBox="1"/>
          <p:nvPr/>
        </p:nvSpPr>
        <p:spPr>
          <a:xfrm>
            <a:off x="7606749" y="5844209"/>
            <a:ext cx="3608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83862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156" y="346159"/>
            <a:ext cx="104867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s-MX" dirty="0" smtClean="0">
                <a:solidFill>
                  <a:schemeClr val="bg1"/>
                </a:solidFill>
              </a:rPr>
              <a:t>Relación </a:t>
            </a:r>
            <a:r>
              <a:rPr lang="es-MX" dirty="0">
                <a:solidFill>
                  <a:schemeClr val="bg1"/>
                </a:solidFill>
              </a:rPr>
              <a:t>entre tres partes: el C.P., la parte responsable y los </a:t>
            </a:r>
            <a:r>
              <a:rPr lang="es-MX" dirty="0" smtClean="0">
                <a:solidFill>
                  <a:schemeClr val="bg1"/>
                </a:solidFill>
              </a:rPr>
              <a:t>usuarios</a:t>
            </a:r>
          </a:p>
          <a:p>
            <a:pPr marL="342900" indent="-342900">
              <a:buAutoNum type="alphaLcParenR"/>
            </a:pPr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     </a:t>
            </a:r>
            <a:r>
              <a:rPr lang="es-MX" dirty="0" smtClean="0"/>
              <a:t>•Son partes independientes</a:t>
            </a:r>
          </a:p>
          <a:p>
            <a:endParaRPr lang="es-MX" dirty="0"/>
          </a:p>
          <a:p>
            <a:r>
              <a:rPr lang="es-MX" dirty="0" smtClean="0"/>
              <a:t>     •La parte responsable y los usuarios pueden ser de la misma entidad o diferentes</a:t>
            </a:r>
            <a:endParaRPr lang="es-MX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2388974" y="1756407"/>
            <a:ext cx="372699" cy="469931"/>
          </a:xfrm>
          <a:prstGeom prst="straightConnector1">
            <a:avLst/>
          </a:prstGeom>
          <a:ln w="95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388974" y="2185149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Del asunto del trabajo</a:t>
            </a:r>
            <a:endParaRPr lang="es-MX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2105891" y="1756407"/>
            <a:ext cx="9236" cy="93986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1268623" y="2696269"/>
            <a:ext cx="4323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Puede ser o no quien contrata al C.P.</a:t>
            </a:r>
            <a:endParaRPr lang="es-MX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5135418" y="1756407"/>
            <a:ext cx="600364" cy="428742"/>
          </a:xfrm>
          <a:prstGeom prst="straightConnector1">
            <a:avLst/>
          </a:prstGeom>
          <a:ln w="95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5837381" y="2227400"/>
            <a:ext cx="601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A quienes va dirigido el informe y están interesados</a:t>
            </a:r>
            <a:endParaRPr lang="es-MX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268623" y="3620655"/>
            <a:ext cx="10461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un trabajo de aseguramiento, el C.P. es responsable de determinar la naturaleza, oportunidad y extensión de los procedimientos y a darle seguimiento a todo asunto que tenga conocimiento y le haga cuestionar sobre una nueva evaluación de la materialidad</a:t>
            </a:r>
            <a:endParaRPr lang="es-MX" dirty="0"/>
          </a:p>
        </p:txBody>
      </p:sp>
      <p:sp>
        <p:nvSpPr>
          <p:cNvPr id="23" name="Rectángulo 22"/>
          <p:cNvSpPr/>
          <p:nvPr/>
        </p:nvSpPr>
        <p:spPr>
          <a:xfrm>
            <a:off x="7529241" y="5971821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03637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3048" y="371825"/>
            <a:ext cx="5464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b) El asunto sobre el que se realizará el trabajo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681018" y="1191491"/>
            <a:ext cx="897874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Información financiera histórica (reconocimiento, presentación y revelación)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Desempeño o condiciones no financieras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Características físicas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Sistemas o procesos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Conducta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7513586" y="6015243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1312723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59149" y="325643"/>
            <a:ext cx="2678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c) Criterios adecuados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708728" y="877454"/>
            <a:ext cx="102431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Son puntos de referencia que se usan para evaluar el asunto sobre el que se realizará</a:t>
            </a:r>
          </a:p>
          <a:p>
            <a:r>
              <a:rPr lang="es-MX" dirty="0"/>
              <a:t>e</a:t>
            </a:r>
            <a:r>
              <a:rPr lang="es-MX" dirty="0" smtClean="0"/>
              <a:t>l trabajo.</a:t>
            </a:r>
          </a:p>
          <a:p>
            <a:endParaRPr lang="es-MX" dirty="0"/>
          </a:p>
          <a:p>
            <a:r>
              <a:rPr lang="es-MX" dirty="0" smtClean="0"/>
              <a:t>En los formales destacan, en la preparación de estados financieros:</a:t>
            </a:r>
          </a:p>
          <a:p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Las Normas de Información Financiera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Leyes, reglamentos o contratos aplicables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r>
              <a:rPr lang="es-MX" dirty="0" smtClean="0"/>
              <a:t>En los menos formales, se encuentran códigos de conducta, algún nivel de desempeño acordado</a:t>
            </a:r>
          </a:p>
          <a:p>
            <a:endParaRPr lang="es-MX" dirty="0"/>
          </a:p>
          <a:p>
            <a:r>
              <a:rPr lang="es-MX" dirty="0" smtClean="0"/>
              <a:t>Deben tener las siguientes características:</a:t>
            </a:r>
          </a:p>
          <a:p>
            <a:endParaRPr lang="es-MX" dirty="0"/>
          </a:p>
          <a:p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7615186" y="5775098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176773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6786" y="6006007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431636" y="397163"/>
            <a:ext cx="103447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» Relevantes</a:t>
            </a:r>
          </a:p>
          <a:p>
            <a:endParaRPr lang="es-MX" dirty="0"/>
          </a:p>
          <a:p>
            <a:r>
              <a:rPr lang="es-MX" dirty="0" smtClean="0"/>
              <a:t>» Íntegros</a:t>
            </a:r>
          </a:p>
          <a:p>
            <a:endParaRPr lang="es-MX" dirty="0"/>
          </a:p>
          <a:p>
            <a:r>
              <a:rPr lang="es-MX" dirty="0" smtClean="0"/>
              <a:t>» Confiables</a:t>
            </a:r>
          </a:p>
          <a:p>
            <a:endParaRPr lang="es-MX" dirty="0"/>
          </a:p>
          <a:p>
            <a:r>
              <a:rPr lang="es-MX" dirty="0" smtClean="0"/>
              <a:t>» Neutros</a:t>
            </a:r>
          </a:p>
          <a:p>
            <a:endParaRPr lang="es-MX" dirty="0"/>
          </a:p>
          <a:p>
            <a:r>
              <a:rPr lang="es-MX" dirty="0" smtClean="0"/>
              <a:t>» Comprensibles</a:t>
            </a:r>
          </a:p>
          <a:p>
            <a:endParaRPr lang="es-MX" dirty="0"/>
          </a:p>
          <a:p>
            <a:pPr algn="ctr"/>
            <a:r>
              <a:rPr lang="es-MX" dirty="0" smtClean="0">
                <a:solidFill>
                  <a:srgbClr val="FF0000"/>
                </a:solidFill>
              </a:rPr>
              <a:t>La expectativa, juicio y experiencia del C.P. no son criterios adecuados</a:t>
            </a:r>
          </a:p>
          <a:p>
            <a:endParaRPr lang="es-MX" dirty="0">
              <a:solidFill>
                <a:srgbClr val="FF0000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3202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10437" y="286950"/>
            <a:ext cx="4014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d) Evidencia suficiente y adecuada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991772" y="889686"/>
            <a:ext cx="10200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El auditor debe planear y desempeñar un trabajo de aseguramiento con una actitud de</a:t>
            </a:r>
          </a:p>
          <a:p>
            <a:r>
              <a:rPr lang="es-MX" dirty="0" smtClean="0"/>
              <a:t>escepticismo profesional, considerando la materialidad, el riesgo de trabajo y la cantidad</a:t>
            </a:r>
          </a:p>
          <a:p>
            <a:r>
              <a:rPr lang="es-MX" dirty="0" smtClean="0"/>
              <a:t>y calidad de la evidencia disponible, al determinar la naturaleza, alcance y oportunidad </a:t>
            </a:r>
          </a:p>
          <a:p>
            <a:r>
              <a:rPr lang="es-MX" dirty="0" smtClean="0"/>
              <a:t>de los procedimientos de auditoría</a:t>
            </a:r>
            <a:endParaRPr lang="es-MX" dirty="0"/>
          </a:p>
        </p:txBody>
      </p:sp>
      <p:sp>
        <p:nvSpPr>
          <p:cNvPr id="8" name="Flecha curvada hacia la derecha 7"/>
          <p:cNvSpPr/>
          <p:nvPr/>
        </p:nvSpPr>
        <p:spPr>
          <a:xfrm>
            <a:off x="1197225" y="1283854"/>
            <a:ext cx="734802" cy="1413164"/>
          </a:xfrm>
          <a:prstGeom prst="curvedRightArrow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152073" y="2327564"/>
            <a:ext cx="99290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s-MX" dirty="0" smtClean="0"/>
              <a:t>Reconoce que pueden existir circunstancias que hagan que la información (objeto) se </a:t>
            </a:r>
            <a:r>
              <a:rPr lang="es-MX" dirty="0"/>
              <a:t>presente de forma inmaterial</a:t>
            </a:r>
          </a:p>
          <a:p>
            <a:r>
              <a:rPr lang="es-MX" dirty="0" smtClean="0"/>
              <a:t>     </a:t>
            </a:r>
            <a:endParaRPr lang="es-MX" dirty="0"/>
          </a:p>
          <a:p>
            <a:r>
              <a:rPr lang="es-MX" dirty="0" smtClean="0"/>
              <a:t>2. El C.P. hace una evaluación crítica, con actitud crítica, de la validez de la evidencia</a:t>
            </a:r>
          </a:p>
          <a:p>
            <a:r>
              <a:rPr lang="es-MX" dirty="0"/>
              <a:t> </a:t>
            </a:r>
            <a:r>
              <a:rPr lang="es-MX" dirty="0" smtClean="0"/>
              <a:t>   obtenida</a:t>
            </a:r>
          </a:p>
          <a:p>
            <a:endParaRPr lang="es-MX" dirty="0"/>
          </a:p>
          <a:p>
            <a:r>
              <a:rPr lang="es-MX" dirty="0" smtClean="0"/>
              <a:t>3. El C.P. está alerta a evidencia contradictoria que ponga en duda la confiabilidad de</a:t>
            </a:r>
          </a:p>
          <a:p>
            <a:r>
              <a:rPr lang="es-MX" dirty="0"/>
              <a:t> </a:t>
            </a:r>
            <a:r>
              <a:rPr lang="es-MX" dirty="0" smtClean="0"/>
              <a:t>   los documentos de la parte responsable</a:t>
            </a:r>
          </a:p>
          <a:p>
            <a:endParaRPr lang="es-MX" dirty="0"/>
          </a:p>
          <a:p>
            <a:r>
              <a:rPr lang="es-MX" dirty="0" smtClean="0"/>
              <a:t>4. Esto permite reducir el riesgo de pasar por alto circunstancias sospechosas y usar</a:t>
            </a:r>
          </a:p>
          <a:p>
            <a:r>
              <a:rPr lang="es-MX" dirty="0"/>
              <a:t> </a:t>
            </a:r>
            <a:r>
              <a:rPr lang="es-MX" dirty="0" smtClean="0"/>
              <a:t>   suposiciones erróneas al determinar las pruebas de auditoría</a:t>
            </a:r>
            <a:endParaRPr lang="es-MX" dirty="0"/>
          </a:p>
        </p:txBody>
      </p:sp>
      <p:sp>
        <p:nvSpPr>
          <p:cNvPr id="11" name="Rectángulo 10"/>
          <p:cNvSpPr/>
          <p:nvPr/>
        </p:nvSpPr>
        <p:spPr>
          <a:xfrm>
            <a:off x="7448932" y="6024480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498640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95042" y="748298"/>
            <a:ext cx="1030778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3">
                    <a:lumMod val="75000"/>
                  </a:schemeClr>
                </a:solidFill>
              </a:rPr>
              <a:t>¿Qué es evidencia suficiente y adecuada?</a:t>
            </a:r>
          </a:p>
          <a:p>
            <a:endParaRPr lang="es-MX" dirty="0"/>
          </a:p>
          <a:p>
            <a:r>
              <a:rPr lang="es-MX" dirty="0" smtClean="0"/>
              <a:t>     Se mide en cantidad de evidencia y en su calidad, o sea, que sea </a:t>
            </a:r>
            <a:r>
              <a:rPr lang="es-MX" b="1" i="1" dirty="0" smtClean="0"/>
              <a:t>relevante y confiable</a:t>
            </a:r>
          </a:p>
          <a:p>
            <a:endParaRPr lang="es-MX" b="1" i="1" dirty="0"/>
          </a:p>
          <a:p>
            <a:endParaRPr lang="es-MX" b="1" i="1" dirty="0" smtClean="0"/>
          </a:p>
          <a:p>
            <a:r>
              <a:rPr lang="es-MX" b="1" i="1" dirty="0"/>
              <a:t> </a:t>
            </a:r>
            <a:r>
              <a:rPr lang="es-MX" b="1" i="1" dirty="0" smtClean="0"/>
              <a:t>    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Cantidad de evidencia =</a:t>
            </a:r>
            <a:r>
              <a:rPr lang="es-MX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riesgo de incorrección</a:t>
            </a:r>
          </a:p>
          <a:p>
            <a:endParaRPr lang="es-MX" dirty="0"/>
          </a:p>
          <a:p>
            <a:r>
              <a:rPr lang="es-MX" dirty="0" smtClean="0"/>
              <a:t>         pero, mayor evidencia no suple a la calidad de ésta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     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Calidad de la evidencia = según su fuente y su naturaleza</a:t>
            </a:r>
          </a:p>
          <a:p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         </a:t>
            </a:r>
            <a:r>
              <a:rPr lang="es-MX" dirty="0" smtClean="0"/>
              <a:t>es más confiable cuando: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7298654" y="5806302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976379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37038" y="387178"/>
            <a:ext cx="92428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 smtClean="0"/>
              <a:t>Se obtiene de fuentes externas independientes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 smtClean="0"/>
              <a:t>Los controles relacionados son efectivos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 smtClean="0"/>
              <a:t>Es obtenida directamente por el C.P.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 smtClean="0"/>
              <a:t>Está documentada (papel, digital)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 smtClean="0"/>
              <a:t>Se desprende de documentos originales</a:t>
            </a: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7356318" y="5814540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302231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54658" y="329514"/>
            <a:ext cx="95723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Materialidad</a:t>
            </a:r>
          </a:p>
          <a:p>
            <a:endParaRPr lang="es-MX" sz="2400" i="1" dirty="0">
              <a:solidFill>
                <a:schemeClr val="accent3">
                  <a:lumMod val="75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     </a:t>
            </a:r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Es relevante al determinar la naturaleza, alcance y oportunidad     </a:t>
            </a:r>
          </a:p>
          <a:p>
            <a:r>
              <a:rPr lang="es-MX" sz="2400" i="1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 </a:t>
            </a:r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de los procedimientos de auditoría</a:t>
            </a:r>
          </a:p>
          <a:p>
            <a:endParaRPr lang="es-MX" sz="2400" i="1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i="1" dirty="0">
                <a:solidFill>
                  <a:schemeClr val="accent3">
                    <a:lumMod val="75000"/>
                  </a:schemeClr>
                </a:solidFill>
                <a:latin typeface="AR CENA"/>
              </a:rPr>
              <a:t>Riesgo del </a:t>
            </a:r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trabajo</a:t>
            </a:r>
          </a:p>
          <a:p>
            <a:endParaRPr lang="es-MX" sz="2400" i="1" dirty="0">
              <a:solidFill>
                <a:schemeClr val="accent3">
                  <a:lumMod val="75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    </a:t>
            </a:r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Que el C.P. exprese una conclusión inapropiada debido a:</a:t>
            </a:r>
          </a:p>
          <a:p>
            <a:endParaRPr lang="es-MX" sz="2400" i="1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a) El riesgo inherente</a:t>
            </a:r>
          </a:p>
          <a:p>
            <a:endParaRPr lang="es-MX" sz="2400" i="1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b) El riesgo de control</a:t>
            </a:r>
          </a:p>
          <a:p>
            <a:endParaRPr lang="es-MX" sz="2400" i="1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c) El riesgo de detección</a:t>
            </a:r>
            <a:endParaRPr lang="es-MX" sz="2400" i="1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405745" y="6004010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1474841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31090" y="271849"/>
            <a:ext cx="99513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i="1" dirty="0">
                <a:solidFill>
                  <a:schemeClr val="accent3">
                    <a:lumMod val="75000"/>
                  </a:schemeClr>
                </a:solidFill>
                <a:latin typeface="AR CENA"/>
              </a:rPr>
              <a:t>Naturaleza, alcance y oportunidad de los </a:t>
            </a:r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procedimientos</a:t>
            </a:r>
          </a:p>
          <a:p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     </a:t>
            </a:r>
            <a:endParaRPr lang="es-MX" sz="2400" i="1" dirty="0">
              <a:solidFill>
                <a:schemeClr val="accent3">
                  <a:lumMod val="75000"/>
                </a:schemeClr>
              </a:solidFill>
              <a:latin typeface="AR CENA"/>
            </a:endParaRPr>
          </a:p>
          <a:p>
            <a:r>
              <a:rPr lang="es-MX" sz="2400" i="1" dirty="0" smtClean="0">
                <a:solidFill>
                  <a:schemeClr val="accent3">
                    <a:lumMod val="75000"/>
                  </a:schemeClr>
                </a:solidFill>
                <a:latin typeface="AR CENA"/>
              </a:rPr>
              <a:t>    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Requiere de un proceso interactivo y sistemático que implica:</a:t>
            </a:r>
          </a:p>
          <a:p>
            <a:endParaRPr lang="es-MX" sz="20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 a) Entender el asunto sobre el cual se realizará el trabajo y el control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    interno relativo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b) Evaluar los riesgos de materialidad incorrecta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c) Responder a los riesgos evaluados (posibilidad de procedimientos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    adicionales)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d) Combinar procedimientos de: inspección, observación, confirmación,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s-MX" sz="2000" dirty="0" err="1" smtClean="0">
                <a:solidFill>
                  <a:schemeClr val="accent5">
                    <a:lumMod val="50000"/>
                  </a:schemeClr>
                </a:solidFill>
              </a:rPr>
              <a:t>recálculo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, reproceso, procedimientos analíticos, indagación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</a:rPr>
              <a:t>    e) Evaluar la suficiencia y lo apropiado de la evidencia</a:t>
            </a:r>
          </a:p>
          <a:p>
            <a:endParaRPr lang="es-MX" sz="2400" i="1" dirty="0">
              <a:solidFill>
                <a:schemeClr val="accent3">
                  <a:lumMod val="75000"/>
                </a:schemeClr>
              </a:solidFill>
              <a:latin typeface="AR CENA"/>
            </a:endParaRPr>
          </a:p>
          <a:p>
            <a:endParaRPr lang="es-MX" sz="2400" i="1" dirty="0">
              <a:solidFill>
                <a:schemeClr val="accent3">
                  <a:lumMod val="75000"/>
                </a:schemeClr>
              </a:solidFill>
              <a:latin typeface="AR CEN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339843" y="5740399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570902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31646" y="350449"/>
            <a:ext cx="99689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Una conclusión sin salvedades (opinión modificada) no es apropiada para un trabajo de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aseguramiento con seguridad razonable, cuando existe una limitación material en el alcance del trabajo</a:t>
            </a:r>
          </a:p>
          <a:p>
            <a:endParaRPr lang="es-MX" sz="2400" dirty="0" smtClean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 • Las circunstancias impiden que el C.P. obtenga la evidencia  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  requerida para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reducir el riesgo de trabajo (a un nivel apropiado)</a:t>
            </a:r>
          </a:p>
          <a:p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</a:t>
            </a:r>
            <a:endParaRPr lang="es-MX" sz="2400" dirty="0">
              <a:solidFill>
                <a:schemeClr val="accent5">
                  <a:lumMod val="50000"/>
                </a:schemeClr>
              </a:solidFill>
              <a:latin typeface="AR CENA"/>
            </a:endParaRPr>
          </a:p>
          <a:p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 • La parte responsable o la parte contratante impone una restricción 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  que impide al C.P. obtener evidencia requerida para reducir el 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/>
              </a:rPr>
              <a:t>        riesgo</a:t>
            </a:r>
            <a:endParaRPr lang="es-MX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441644" y="5937201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37623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0ED4642-1B0B-4E67-8498-5AD6198572CA}"/>
              </a:ext>
            </a:extLst>
          </p:cNvPr>
          <p:cNvSpPr txBox="1"/>
          <p:nvPr/>
        </p:nvSpPr>
        <p:spPr>
          <a:xfrm>
            <a:off x="1432892" y="353703"/>
            <a:ext cx="93262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s-MX" sz="40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Concepto de auditoría de los estados financieros</a:t>
            </a:r>
            <a:endParaRPr lang="es-MX" sz="4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10D5E9-F18B-4BFC-A037-94BE7C500C76}"/>
              </a:ext>
            </a:extLst>
          </p:cNvPr>
          <p:cNvSpPr txBox="1"/>
          <p:nvPr/>
        </p:nvSpPr>
        <p:spPr>
          <a:xfrm>
            <a:off x="7719930" y="5979743"/>
            <a:ext cx="375645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6C3FA0A-17D1-49FB-B08A-022DC6E12B3B}"/>
              </a:ext>
            </a:extLst>
          </p:cNvPr>
          <p:cNvSpPr txBox="1"/>
          <p:nvPr/>
        </p:nvSpPr>
        <p:spPr>
          <a:xfrm>
            <a:off x="1431235" y="1736035"/>
            <a:ext cx="100451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ES UN TRABAJO DE ASEGURAMIENTO</a:t>
            </a:r>
          </a:p>
          <a:p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EL C.P.  EXPRESA UNA CONCLUSIÓN DISEÑADA PARA INCREMENTAR EL GRADO DE CONFIANZA DE LOS USUARIOS (NO PARTE RESPONSABLE) SOBRE EL RESULTADO DE LA EVALUACIÓN O MEDICIÓN DEL ASUNTO SOBRE EL QUE SE REALIZARÁ EL TRABAJO DE ASEGURAMIENTO.</a:t>
            </a: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</a:t>
            </a:r>
            <a:endParaRPr lang="es-MX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</a:t>
            </a:r>
            <a:r>
              <a:rPr lang="es-MX" dirty="0"/>
              <a:t>(NIA, MARCO DE REFERENCIA, PÁRRAFO 7)</a:t>
            </a:r>
          </a:p>
          <a:p>
            <a:r>
              <a:rPr lang="es-MX" dirty="0"/>
              <a:t>                                             </a:t>
            </a:r>
          </a:p>
          <a:p>
            <a:r>
              <a:rPr lang="es-MX" dirty="0"/>
              <a:t>            </a:t>
            </a:r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049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15960" y="328139"/>
            <a:ext cx="6044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e) Informe </a:t>
            </a:r>
            <a:r>
              <a:rPr lang="es-MX" dirty="0" smtClean="0">
                <a:solidFill>
                  <a:schemeClr val="bg1"/>
                </a:solidFill>
              </a:rPr>
              <a:t>de aseguramiento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91264" y="881448"/>
            <a:ext cx="94405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 smtClean="0"/>
              <a:t>Contiene una conclusión sobre la seguridad obtenida de la información objeto del trabajo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 smtClean="0"/>
              <a:t>En trabajos con seguridad razonable, el C.P. expresa la conclusión en forma positiva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 smtClean="0"/>
              <a:t>En trabajos con seguridad moderada, el C.P. expresa la conclusión en forma negativa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 smtClean="0"/>
              <a:t>Se expresa con salvedades o se abstiene de expresarla, cuando hay </a:t>
            </a:r>
            <a:r>
              <a:rPr lang="es-MX" dirty="0"/>
              <a:t>limitación en el alcance del </a:t>
            </a:r>
            <a:r>
              <a:rPr lang="es-MX" dirty="0" smtClean="0"/>
              <a:t>trabajo y, a su juicio, dicha limitación es material</a:t>
            </a:r>
            <a:endParaRPr lang="es-MX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  <a:p>
            <a:r>
              <a:rPr lang="es-MX" dirty="0" smtClean="0"/>
              <a:t>   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7265702" y="5814539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390530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A7584C5-1EF7-4F9C-8AF5-97ADD9D38637}"/>
              </a:ext>
            </a:extLst>
          </p:cNvPr>
          <p:cNvSpPr txBox="1"/>
          <p:nvPr/>
        </p:nvSpPr>
        <p:spPr>
          <a:xfrm>
            <a:off x="1099930" y="226152"/>
            <a:ext cx="108932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MX" sz="40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Alcance y objetivo de la </a:t>
            </a:r>
            <a:r>
              <a:rPr lang="es-MX" sz="40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auditoría </a:t>
            </a:r>
            <a:r>
              <a:rPr lang="es-MX" sz="40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de los estados financieros</a:t>
            </a:r>
            <a:endParaRPr lang="es-MX" sz="4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AC4E55E-AFC2-4888-9A21-8E37F34BB96B}"/>
              </a:ext>
            </a:extLst>
          </p:cNvPr>
          <p:cNvSpPr txBox="1"/>
          <p:nvPr/>
        </p:nvSpPr>
        <p:spPr>
          <a:xfrm>
            <a:off x="1099930" y="1961322"/>
            <a:ext cx="10893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EL OBJETIVO ES AUMENTAR EL GRADO DE CONFIANZA DE LOS USUARIOS EN LOS ESTADOS FINANCIEROS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MEDIANTE LA EXPRESIÓN, DEL AUDITOR, DE UNA OPINIÓN SOBRE SI LOS EEFF HAN SIDO PREPARADOS, EN TODOS LOS ASPECTOS MATERIALES, DE CONFORMIDAD CON UN MARCO DE INFORMACIÓN FINANCIERA APLICABLE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UNA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AUDITORÍA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REALIZADA CONFORME A NIA Y CON LOS REQUERIMIENTOS DE ÉTICA APLICABLES, PERMITE AL AUDITOR FORMARSE DICHA OPINIÓN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dirty="0"/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A42007-F441-4313-A7CD-083F6E699AEA}"/>
              </a:ext>
            </a:extLst>
          </p:cNvPr>
          <p:cNvSpPr txBox="1"/>
          <p:nvPr/>
        </p:nvSpPr>
        <p:spPr>
          <a:xfrm>
            <a:off x="7558395" y="6004817"/>
            <a:ext cx="37192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6AB23AD-BA33-482A-BBAC-DDB8CEA3A9F8}"/>
              </a:ext>
            </a:extLst>
          </p:cNvPr>
          <p:cNvSpPr txBox="1"/>
          <p:nvPr/>
        </p:nvSpPr>
        <p:spPr>
          <a:xfrm>
            <a:off x="9512707" y="5269352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NIA 200</a:t>
            </a:r>
          </a:p>
        </p:txBody>
      </p:sp>
    </p:spTree>
    <p:extLst>
      <p:ext uri="{BB962C8B-B14F-4D97-AF65-F5344CB8AC3E}">
        <p14:creationId xmlns:p14="http://schemas.microsoft.com/office/powerpoint/2010/main" val="210573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6A5C1ED-71CA-4888-8B6E-DE2C5070FB95}"/>
              </a:ext>
            </a:extLst>
          </p:cNvPr>
          <p:cNvSpPr txBox="1"/>
          <p:nvPr/>
        </p:nvSpPr>
        <p:spPr>
          <a:xfrm>
            <a:off x="1577009" y="238539"/>
            <a:ext cx="2201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AR CENA" panose="02000000000000000000" pitchFamily="2" charset="0"/>
              </a:rPr>
              <a:t>Palabras clave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4C45A7D-F228-449C-B93D-4BD2FDCB73E5}"/>
              </a:ext>
            </a:extLst>
          </p:cNvPr>
          <p:cNvSpPr txBox="1"/>
          <p:nvPr/>
        </p:nvSpPr>
        <p:spPr>
          <a:xfrm>
            <a:off x="1007165" y="1232452"/>
            <a:ext cx="105089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• ESTADOS FINANCIEROS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a) De la entidad, preparados bajo la responsabilidad de la dirección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b) Bajo la premisa de que la dirección reconoce sus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responsabilidades (Diap-6)</a:t>
            </a:r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c) La auditoría no los exime de las responsabilidades que tienen</a:t>
            </a:r>
          </a:p>
          <a:p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• SEGURIDAD RAZONABLE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a) Que los estados financieros en su conjunto, están libres de incorrección </a:t>
            </a:r>
            <a:endParaRPr lang="es-MX" sz="2400" dirty="0" smtClean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 material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debida a fraude o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error</a:t>
            </a:r>
          </a:p>
          <a:p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b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) El auditor ha obtenido evidencia de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auditoría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suficiente y adecuada que </a:t>
            </a:r>
            <a:endParaRPr lang="es-MX" sz="2400" dirty="0" smtClean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  reduce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el riesgo de auditoría (emitir una opinión inadecuada) a un nivel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aceptablemente bajo            </a:t>
            </a:r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B9C90F5-4B72-4BF8-A067-70A28793C925}"/>
              </a:ext>
            </a:extLst>
          </p:cNvPr>
          <p:cNvSpPr txBox="1"/>
          <p:nvPr/>
        </p:nvSpPr>
        <p:spPr>
          <a:xfrm>
            <a:off x="7610061" y="6043856"/>
            <a:ext cx="4235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68443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6A5C1ED-71CA-4888-8B6E-DE2C5070FB95}"/>
              </a:ext>
            </a:extLst>
          </p:cNvPr>
          <p:cNvSpPr txBox="1"/>
          <p:nvPr/>
        </p:nvSpPr>
        <p:spPr>
          <a:xfrm>
            <a:off x="1577009" y="238539"/>
            <a:ext cx="2201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AR CENA" panose="02000000000000000000" pitchFamily="2" charset="0"/>
              </a:rPr>
              <a:t>Palabras clave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4C45A7D-F228-449C-B93D-4BD2FDCB73E5}"/>
              </a:ext>
            </a:extLst>
          </p:cNvPr>
          <p:cNvSpPr txBox="1"/>
          <p:nvPr/>
        </p:nvSpPr>
        <p:spPr>
          <a:xfrm>
            <a:off x="1007165" y="1292367"/>
            <a:ext cx="1046814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• MATERIALIDAD (IMPORTANCIA RELATIVA)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a) En la planificación y en la ejecución de la auditoría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b) En la evaluación del efecto de las incorrecciones identificadas y las no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 corregidas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en los EEFF </a:t>
            </a:r>
          </a:p>
          <a:p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</a:t>
            </a:r>
          </a:p>
          <a:p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c) La importancia relativa depende del juicio profesional del auditor, basado en </a:t>
            </a:r>
            <a:endParaRPr lang="es-MX" sz="2400" dirty="0" smtClean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su percepción de las necesidades de información financiera de los usuarios, y </a:t>
            </a:r>
            <a:endParaRPr lang="es-MX" sz="2400" dirty="0" smtClean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la </a:t>
            </a:r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magnitud o naturaleza de la </a:t>
            </a:r>
            <a:r>
              <a:rPr lang="es-MX" sz="2400" dirty="0" smtClean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incorrección     </a:t>
            </a:r>
            <a:endParaRPr lang="es-MX" sz="24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B9C90F5-4B72-4BF8-A067-70A28793C925}"/>
              </a:ext>
            </a:extLst>
          </p:cNvPr>
          <p:cNvSpPr txBox="1"/>
          <p:nvPr/>
        </p:nvSpPr>
        <p:spPr>
          <a:xfrm>
            <a:off x="7610061" y="6043856"/>
            <a:ext cx="41680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C46D87E-C8D2-408B-B757-585039E6E800}"/>
              </a:ext>
            </a:extLst>
          </p:cNvPr>
          <p:cNvCxnSpPr>
            <a:cxnSpLocks/>
          </p:cNvCxnSpPr>
          <p:nvPr/>
        </p:nvCxnSpPr>
        <p:spPr>
          <a:xfrm>
            <a:off x="2849250" y="2795259"/>
            <a:ext cx="223464" cy="34858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6ACAAB87-F750-460A-8365-996763167648}"/>
              </a:ext>
            </a:extLst>
          </p:cNvPr>
          <p:cNvSpPr txBox="1"/>
          <p:nvPr/>
        </p:nvSpPr>
        <p:spPr>
          <a:xfrm>
            <a:off x="2519736" y="3143839"/>
            <a:ext cx="9258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</a:rPr>
              <a:t>Influyen en las decisiones económicas que los usuarios toman basados en los EEFF</a:t>
            </a:r>
          </a:p>
        </p:txBody>
      </p:sp>
    </p:spTree>
    <p:extLst>
      <p:ext uri="{BB962C8B-B14F-4D97-AF65-F5344CB8AC3E}">
        <p14:creationId xmlns:p14="http://schemas.microsoft.com/office/powerpoint/2010/main" val="149120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DEBE4BC-3558-4C84-881D-A54B190807AD}"/>
              </a:ext>
            </a:extLst>
          </p:cNvPr>
          <p:cNvSpPr txBox="1"/>
          <p:nvPr/>
        </p:nvSpPr>
        <p:spPr>
          <a:xfrm>
            <a:off x="1500806" y="350461"/>
            <a:ext cx="990931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La administración de la entidad reconoce y comprende que es responsable de:</a:t>
            </a: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3.1 La preparación y presentación fiel de los estados financieros de conformidad con NIF</a:t>
            </a: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3.2 El control interno que la administración considere necesario para permitir la preparación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    </a:t>
            </a: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de estados financieros libres de incorrección material, debida a fraude o error</a:t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3.3 Proporcionar:</a:t>
            </a: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a) Acceso a toda la información de la que tenga conocimiento la administración y que sea</a:t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   relevante para la preparación de los estados financieros, tal como registros, documentación  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  </a:t>
            </a: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y otro material que se considere necesario; </a:t>
            </a:r>
          </a:p>
          <a:p>
            <a:endParaRPr lang="es-MX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b) Información adicional que podamos solicitar a la administración para los fines de la </a:t>
            </a:r>
            <a:r>
              <a:rPr lang="es-MX" sz="2000" i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  a</a:t>
            </a:r>
            <a:r>
              <a:rPr lang="es-MX" sz="2000" i="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uditoría</a:t>
            </a: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; y</a:t>
            </a:r>
            <a:r>
              <a:rPr lang="es-MX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C862115-DC8A-4725-AD48-09A8DC366E65}"/>
              </a:ext>
            </a:extLst>
          </p:cNvPr>
          <p:cNvSpPr txBox="1"/>
          <p:nvPr/>
        </p:nvSpPr>
        <p:spPr>
          <a:xfrm>
            <a:off x="7716079" y="5871578"/>
            <a:ext cx="40228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73583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357F464-BC63-4635-9436-6F04503A0D45}"/>
              </a:ext>
            </a:extLst>
          </p:cNvPr>
          <p:cNvSpPr txBox="1"/>
          <p:nvPr/>
        </p:nvSpPr>
        <p:spPr>
          <a:xfrm>
            <a:off x="1527313" y="462604"/>
            <a:ext cx="97105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sz="20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MX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20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MX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7FAEBB4-A74A-4BBE-9860-03CD02234FAD}"/>
              </a:ext>
            </a:extLst>
          </p:cNvPr>
          <p:cNvSpPr txBox="1"/>
          <p:nvPr/>
        </p:nvSpPr>
        <p:spPr>
          <a:xfrm>
            <a:off x="1434547" y="327489"/>
            <a:ext cx="992256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c) Acceso ilimitado a las personas de la entidad de las cuales consideramos necesario obtener</a:t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   evidencia de auditoría.</a:t>
            </a:r>
          </a:p>
          <a:p>
            <a:endParaRPr lang="es-MX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3.4 Registrar los ajustes necesarios para corregir desviaciones materiales en los estados</a:t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     financieros</a:t>
            </a: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3.5 Diseñar e implementar programas para prevenir y detectar fraudes</a:t>
            </a:r>
          </a:p>
          <a:p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es-MX" sz="2000" i="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3.6 Informar al auditor de cualquier sospecha o existencia de fraude</a:t>
            </a: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9ACDD6D-EC8C-4632-AABF-D97F747B4265}"/>
              </a:ext>
            </a:extLst>
          </p:cNvPr>
          <p:cNvSpPr txBox="1"/>
          <p:nvPr/>
        </p:nvSpPr>
        <p:spPr>
          <a:xfrm>
            <a:off x="7504042" y="5792064"/>
            <a:ext cx="40865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106425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286C74B-6EC1-447B-866A-A78F93573C46}"/>
              </a:ext>
            </a:extLst>
          </p:cNvPr>
          <p:cNvSpPr txBox="1"/>
          <p:nvPr/>
        </p:nvSpPr>
        <p:spPr>
          <a:xfrm>
            <a:off x="1060174" y="186395"/>
            <a:ext cx="61026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MX" sz="4000" dirty="0">
                <a:solidFill>
                  <a:srgbClr val="000000"/>
                </a:solidFill>
                <a:latin typeface="AR CENA" panose="02000000000000000000" pitchFamily="2" charset="0"/>
              </a:rPr>
              <a:t>Marco de referencia</a:t>
            </a:r>
            <a:endParaRPr lang="es-MX" sz="4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B404B2F-5AEA-4C26-B524-888D12734EED}"/>
              </a:ext>
            </a:extLst>
          </p:cNvPr>
          <p:cNvSpPr txBox="1"/>
          <p:nvPr/>
        </p:nvSpPr>
        <p:spPr>
          <a:xfrm>
            <a:off x="1060174" y="1228397"/>
            <a:ext cx="105487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CUBRE TRABAJOS DE ASEGURAMIENTO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800" dirty="0">
              <a:solidFill>
                <a:schemeClr val="accent5">
                  <a:lumMod val="50000"/>
                </a:schemeClr>
              </a:solidFill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EL C.P. ACEPTA EL TRABAJO DE ASEGURAMIENTO SI: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a) La independencia y la competencia profesional quedan cubiertos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b) El trabajo se caracteriza porque: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    - El asunto sobre el que se trabajará es apropiado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    - Los criterios a utilizar son adecuados y están disponibles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    - Hay acceso a evidencia suficiente y adecuada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    - La conclusión se presenta en un informe por escrito</a:t>
            </a:r>
          </a:p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AR CENA" panose="02000000000000000000" pitchFamily="2" charset="0"/>
              </a:rPr>
              <a:t>            - Hay un propósito razonable para el trabajo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AA1F2EF-9A42-4B57-AE0F-DC9F1DBF3F92}"/>
              </a:ext>
            </a:extLst>
          </p:cNvPr>
          <p:cNvSpPr txBox="1"/>
          <p:nvPr/>
        </p:nvSpPr>
        <p:spPr>
          <a:xfrm>
            <a:off x="7162800" y="6110116"/>
            <a:ext cx="41015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3385805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91048" y="255372"/>
            <a:ext cx="666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>
                <a:solidFill>
                  <a:schemeClr val="bg1"/>
                </a:solidFill>
                <a:latin typeface="AR CENA" panose="02000000000000000000"/>
              </a:rPr>
              <a:t>ELEMENTOS DE UN TRABAJO DE ASEGURAMIENTO</a:t>
            </a:r>
            <a:endParaRPr lang="es-MX" sz="2400" dirty="0">
              <a:solidFill>
                <a:schemeClr val="bg1"/>
              </a:solidFill>
              <a:latin typeface="AR CENA" panose="0200000000000000000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20346" y="1367481"/>
            <a:ext cx="10560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a) Relación entre tres partes: el C.P., la parte responsable y los usuarios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b) El asunto sobre el que se realizará el trabajo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c) Criterios adecuados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d) Evidencia suficiente y adecuada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e) Informe por escrito acorde al trabajo desarrollado</a:t>
            </a:r>
            <a:endParaRPr lang="es-MX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7421223" y="5812043"/>
            <a:ext cx="3608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FFC000"/>
                </a:solidFill>
              </a:rPr>
              <a:t>M.A. EDUARDO MAUBERT VIVEROS</a:t>
            </a:r>
          </a:p>
        </p:txBody>
      </p:sp>
    </p:spTree>
    <p:extLst>
      <p:ext uri="{BB962C8B-B14F-4D97-AF65-F5344CB8AC3E}">
        <p14:creationId xmlns:p14="http://schemas.microsoft.com/office/powerpoint/2010/main" val="2606718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323</TotalTime>
  <Words>1596</Words>
  <Application>Microsoft Office PowerPoint</Application>
  <PresentationFormat>Panorámica</PresentationFormat>
  <Paragraphs>226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30" baseType="lpstr">
      <vt:lpstr>Aldhabi</vt:lpstr>
      <vt:lpstr>AR CENA</vt:lpstr>
      <vt:lpstr>Arial</vt:lpstr>
      <vt:lpstr>Calibri</vt:lpstr>
      <vt:lpstr>Courier New</vt:lpstr>
      <vt:lpstr>Times New Roman</vt:lpstr>
      <vt:lpstr>Trebuchet MS</vt:lpstr>
      <vt:lpstr>Tw Cen MT</vt:lpstr>
      <vt:lpstr>Wingdings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Maubert Viveros</dc:creator>
  <cp:lastModifiedBy>alejandro.herrera</cp:lastModifiedBy>
  <cp:revision>43</cp:revision>
  <dcterms:created xsi:type="dcterms:W3CDTF">2022-04-17T17:00:55Z</dcterms:created>
  <dcterms:modified xsi:type="dcterms:W3CDTF">2022-05-05T12:00:20Z</dcterms:modified>
</cp:coreProperties>
</file>